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0"/>
  </p:notesMasterIdLst>
  <p:sldIdLst>
    <p:sldId id="547" r:id="rId2"/>
    <p:sldId id="548" r:id="rId3"/>
    <p:sldId id="549" r:id="rId4"/>
    <p:sldId id="550" r:id="rId5"/>
    <p:sldId id="552" r:id="rId6"/>
    <p:sldId id="551" r:id="rId7"/>
    <p:sldId id="524" r:id="rId8"/>
    <p:sldId id="535" r:id="rId9"/>
  </p:sldIdLst>
  <p:sldSz cx="12192000" cy="6858000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3155F0C1-D3F7-4F33-8AC8-F9B6AD18C372}">
          <p14:sldIdLst>
            <p14:sldId id="547"/>
            <p14:sldId id="548"/>
            <p14:sldId id="549"/>
            <p14:sldId id="550"/>
            <p14:sldId id="552"/>
            <p14:sldId id="551"/>
            <p14:sldId id="524"/>
            <p14:sldId id="53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69685" autoAdjust="0"/>
  </p:normalViewPr>
  <p:slideViewPr>
    <p:cSldViewPr snapToGrid="0">
      <p:cViewPr varScale="1">
        <p:scale>
          <a:sx n="81" d="100"/>
          <a:sy n="81" d="100"/>
        </p:scale>
        <p:origin x="17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0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AD3EB-7F61-456F-BAAB-A1C250DF5C70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15800-BCFB-4B58-A3D2-B8036F308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13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Pravila </a:t>
            </a:r>
            <a:r>
              <a:rPr lang="hr-HR" dirty="0" err="1" smtClean="0"/>
              <a:t>Klikeraj</a:t>
            </a:r>
            <a:endParaRPr lang="hr-HR" dirty="0" smtClean="0"/>
          </a:p>
          <a:p>
            <a:r>
              <a:rPr lang="hr-HR" dirty="0" smtClean="0"/>
              <a:t>3 područja poveznica (riječ, rečenica)</a:t>
            </a:r>
          </a:p>
          <a:p>
            <a:r>
              <a:rPr lang="hr-HR" dirty="0" smtClean="0"/>
              <a:t>Nove podloge</a:t>
            </a:r>
            <a:endParaRPr lang="en-US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15800-BCFB-4B58-A3D2-B8036F3086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7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Složiti</a:t>
            </a:r>
            <a:r>
              <a:rPr lang="en-GB" dirty="0" smtClean="0"/>
              <a:t> </a:t>
            </a:r>
            <a:r>
              <a:rPr lang="en-GB" dirty="0" err="1" smtClean="0"/>
              <a:t>niz</a:t>
            </a:r>
            <a:r>
              <a:rPr lang="en-GB" dirty="0" smtClean="0"/>
              <a:t> bez </a:t>
            </a:r>
            <a:r>
              <a:rPr lang="en-GB" dirty="0" err="1" smtClean="0"/>
              <a:t>riječi</a:t>
            </a:r>
            <a:r>
              <a:rPr lang="en-GB" dirty="0" smtClean="0"/>
              <a:t>, </a:t>
            </a:r>
            <a:r>
              <a:rPr lang="en-GB" dirty="0" err="1" smtClean="0"/>
              <a:t>definirati</a:t>
            </a:r>
            <a:r>
              <a:rPr lang="en-GB" dirty="0" smtClean="0"/>
              <a:t> </a:t>
            </a:r>
            <a:r>
              <a:rPr lang="en-GB" dirty="0" err="1" smtClean="0"/>
              <a:t>zajednički</a:t>
            </a:r>
            <a:r>
              <a:rPr lang="en-GB" baseline="0" dirty="0" smtClean="0"/>
              <a:t> concept, </a:t>
            </a:r>
            <a:r>
              <a:rPr lang="en-GB" baseline="0" dirty="0" err="1" smtClean="0"/>
              <a:t>svatko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piše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svoje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objašnjenje</a:t>
            </a:r>
            <a:endParaRPr lang="en-GB" baseline="0" dirty="0" smtClean="0"/>
          </a:p>
          <a:p>
            <a:r>
              <a:rPr lang="hr-HR" dirty="0" smtClean="0"/>
              <a:t>Razvijanje jezičnih vještina</a:t>
            </a:r>
          </a:p>
          <a:p>
            <a:r>
              <a:rPr lang="hr-HR" dirty="0" smtClean="0"/>
              <a:t>Upotreba vizualnih pomagala</a:t>
            </a:r>
          </a:p>
          <a:p>
            <a:r>
              <a:rPr lang="hr-HR" dirty="0" smtClean="0"/>
              <a:t>Povezivanje s postojećim znanjima</a:t>
            </a:r>
          </a:p>
          <a:p>
            <a:r>
              <a:rPr lang="hr-HR" dirty="0" smtClean="0"/>
              <a:t>Razvoj kritičkog mišljenja</a:t>
            </a:r>
          </a:p>
          <a:p>
            <a:r>
              <a:rPr lang="hr-HR" dirty="0" smtClean="0"/>
              <a:t>Istraživanje, eksperimentiranje i rješavanje problema</a:t>
            </a:r>
            <a:endParaRPr lang="en-GB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15800-BCFB-4B58-A3D2-B8036F3086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12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B746-8EF2-48DF-9B92-8FA50453094F}" type="datetimeFigureOut">
              <a:rPr lang="hr-HR" smtClean="0"/>
              <a:t>17.5.2023.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A320650-1A3C-4B1E-8BD0-B0326CE525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745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B746-8EF2-48DF-9B92-8FA50453094F}" type="datetimeFigureOut">
              <a:rPr lang="hr-HR" smtClean="0"/>
              <a:t>17.5.2023.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320650-1A3C-4B1E-8BD0-B0326CE525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9710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B746-8EF2-48DF-9B92-8FA50453094F}" type="datetimeFigureOut">
              <a:rPr lang="hr-HR" smtClean="0"/>
              <a:t>17.5.2023.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320650-1A3C-4B1E-8BD0-B0326CE525F1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3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B746-8EF2-48DF-9B92-8FA50453094F}" type="datetimeFigureOut">
              <a:rPr lang="hr-HR" smtClean="0"/>
              <a:t>17.5.2023.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320650-1A3C-4B1E-8BD0-B0326CE525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6024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B746-8EF2-48DF-9B92-8FA50453094F}" type="datetimeFigureOut">
              <a:rPr lang="hr-HR" smtClean="0"/>
              <a:t>17.5.2023.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320650-1A3C-4B1E-8BD0-B0326CE525F1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124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B746-8EF2-48DF-9B92-8FA50453094F}" type="datetimeFigureOut">
              <a:rPr lang="hr-HR" smtClean="0"/>
              <a:t>17.5.2023.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320650-1A3C-4B1E-8BD0-B0326CE525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5701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B746-8EF2-48DF-9B92-8FA50453094F}" type="datetimeFigureOut">
              <a:rPr lang="hr-HR" smtClean="0"/>
              <a:t>17.5.2023.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0650-1A3C-4B1E-8BD0-B0326CE525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8207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B746-8EF2-48DF-9B92-8FA50453094F}" type="datetimeFigureOut">
              <a:rPr lang="hr-HR" smtClean="0"/>
              <a:t>17.5.2023.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0650-1A3C-4B1E-8BD0-B0326CE525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54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B746-8EF2-48DF-9B92-8FA50453094F}" type="datetimeFigureOut">
              <a:rPr lang="hr-HR" smtClean="0"/>
              <a:t>17.5.2023.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0650-1A3C-4B1E-8BD0-B0326CE525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470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B746-8EF2-48DF-9B92-8FA50453094F}" type="datetimeFigureOut">
              <a:rPr lang="hr-HR" smtClean="0"/>
              <a:t>17.5.2023.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320650-1A3C-4B1E-8BD0-B0326CE525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505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B746-8EF2-48DF-9B92-8FA50453094F}" type="datetimeFigureOut">
              <a:rPr lang="hr-HR" smtClean="0"/>
              <a:t>17.5.2023.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320650-1A3C-4B1E-8BD0-B0326CE525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095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B746-8EF2-48DF-9B92-8FA50453094F}" type="datetimeFigureOut">
              <a:rPr lang="hr-HR" smtClean="0"/>
              <a:t>17.5.2023.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320650-1A3C-4B1E-8BD0-B0326CE525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322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B746-8EF2-48DF-9B92-8FA50453094F}" type="datetimeFigureOut">
              <a:rPr lang="hr-HR" smtClean="0"/>
              <a:t>17.5.2023.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0650-1A3C-4B1E-8BD0-B0326CE525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480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B746-8EF2-48DF-9B92-8FA50453094F}" type="datetimeFigureOut">
              <a:rPr lang="hr-HR" smtClean="0"/>
              <a:t>17.5.2023.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0650-1A3C-4B1E-8BD0-B0326CE525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834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B746-8EF2-48DF-9B92-8FA50453094F}" type="datetimeFigureOut">
              <a:rPr lang="hr-HR" smtClean="0"/>
              <a:t>17.5.2023.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0650-1A3C-4B1E-8BD0-B0326CE525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266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B746-8EF2-48DF-9B92-8FA50453094F}" type="datetimeFigureOut">
              <a:rPr lang="hr-HR" smtClean="0"/>
              <a:t>17.5.2023.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320650-1A3C-4B1E-8BD0-B0326CE525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260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BB746-8EF2-48DF-9B92-8FA50453094F}" type="datetimeFigureOut">
              <a:rPr lang="hr-HR" smtClean="0"/>
              <a:t>17.5.2023.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A320650-1A3C-4B1E-8BD0-B0326CE525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125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07741"/>
            <a:ext cx="8911687" cy="1280890"/>
          </a:xfrm>
        </p:spPr>
        <p:txBody>
          <a:bodyPr/>
          <a:lstStyle/>
          <a:p>
            <a:pPr algn="ctr"/>
            <a:r>
              <a:rPr lang="hr-HR" dirty="0"/>
              <a:t>Svi možemo </a:t>
            </a:r>
            <a:r>
              <a:rPr lang="hr-HR" dirty="0" smtClean="0"/>
              <a:t>pri</a:t>
            </a:r>
            <a:r>
              <a:rPr lang="en-GB" dirty="0" smtClean="0"/>
              <a:t>do</a:t>
            </a:r>
            <a:r>
              <a:rPr lang="hr-HR" dirty="0" err="1" smtClean="0"/>
              <a:t>nijeti</a:t>
            </a:r>
            <a:r>
              <a:rPr lang="hr-HR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hr-HR" dirty="0" smtClean="0"/>
              <a:t>smanjenju ugljičnog </a:t>
            </a:r>
            <a:r>
              <a:rPr lang="hr-HR" dirty="0"/>
              <a:t>otiska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4812632"/>
            <a:ext cx="8915400" cy="109859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Marina </a:t>
            </a:r>
            <a:r>
              <a:rPr lang="en-GB" dirty="0" err="1" smtClean="0"/>
              <a:t>Ništ</a:t>
            </a:r>
            <a:r>
              <a:rPr lang="en-GB" dirty="0" smtClean="0"/>
              <a:t>, prof.</a:t>
            </a:r>
          </a:p>
          <a:p>
            <a:pPr marL="0" indent="0" algn="ctr">
              <a:buNone/>
            </a:pPr>
            <a:r>
              <a:rPr lang="en-GB" dirty="0" err="1" smtClean="0"/>
              <a:t>viša</a:t>
            </a:r>
            <a:r>
              <a:rPr lang="en-GB" dirty="0" smtClean="0"/>
              <a:t> </a:t>
            </a:r>
            <a:r>
              <a:rPr lang="en-GB" dirty="0" err="1" smtClean="0"/>
              <a:t>savjetnica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Prirodu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Biologiju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769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Priroda</a:t>
            </a:r>
            <a:r>
              <a:rPr lang="en-GB" dirty="0" smtClean="0"/>
              <a:t> – 6. </a:t>
            </a:r>
            <a:r>
              <a:rPr lang="en-GB" dirty="0" err="1" smtClean="0"/>
              <a:t>razred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705" y="1347537"/>
            <a:ext cx="9962147" cy="5510463"/>
          </a:xfrm>
        </p:spPr>
        <p:txBody>
          <a:bodyPr>
            <a:normAutofit fontScale="92500" lnSpcReduction="10000"/>
          </a:bodyPr>
          <a:lstStyle/>
          <a:p>
            <a:r>
              <a:rPr lang="hr-HR" b="1" dirty="0"/>
              <a:t>OŠ PRI B.6.1. Učenik objašnjava međusobne odnose živih bića s obzirom na zajedničko stanište.</a:t>
            </a:r>
          </a:p>
          <a:p>
            <a:pPr marL="0" indent="0">
              <a:buNone/>
            </a:pPr>
            <a:r>
              <a:rPr lang="hr-HR" dirty="0"/>
              <a:t>– objašnjava važnost međusobnih odnosa živih bića (iste vrste i različitih vrsta) koja dijele zajedničko stanište</a:t>
            </a:r>
          </a:p>
          <a:p>
            <a:pPr marL="0" indent="0">
              <a:buNone/>
            </a:pPr>
            <a:r>
              <a:rPr lang="hr-HR" dirty="0"/>
              <a:t>– raspravlja o nadmetanju živih bića (iste vrste i različitih vrsta) pri zadovoljavanju životnih potreba</a:t>
            </a:r>
          </a:p>
          <a:p>
            <a:pPr marL="0" indent="0">
              <a:buNone/>
            </a:pPr>
            <a:r>
              <a:rPr lang="hr-HR" dirty="0"/>
              <a:t>– analizira utjecaj neumjerene potrošnje ljudi na ostala živa bića i okoliš</a:t>
            </a:r>
          </a:p>
          <a:p>
            <a:r>
              <a:rPr lang="hr-HR" b="1" dirty="0"/>
              <a:t>OŠ PRI B.6.2. Učenik raspravlja o važnosti održavanja uravnoteženog stanja u prirodi i uzrocima njegova narušavanja.</a:t>
            </a:r>
          </a:p>
          <a:p>
            <a:pPr marL="0" indent="0">
              <a:buNone/>
            </a:pPr>
            <a:r>
              <a:rPr lang="hr-HR" dirty="0"/>
              <a:t>- na temelju istraživanja u svome neposrednom okolišu objašnjava uzroke i posljedice onečišćenja zraka, vode i tla</a:t>
            </a:r>
          </a:p>
          <a:p>
            <a:pPr marL="0" indent="0">
              <a:buNone/>
            </a:pPr>
            <a:r>
              <a:rPr lang="hr-HR" dirty="0"/>
              <a:t>– objašnjava utjecaj svjetlosnoga onečišćenja i onečišćenja bukom na živa bića</a:t>
            </a:r>
          </a:p>
          <a:p>
            <a:pPr marL="0" indent="0">
              <a:buNone/>
            </a:pPr>
            <a:r>
              <a:rPr lang="hr-HR" dirty="0"/>
              <a:t>– objašnjava načine zbrinjavanja različitih vrsta otpada</a:t>
            </a:r>
          </a:p>
          <a:p>
            <a:pPr marL="0" indent="0">
              <a:buNone/>
            </a:pPr>
            <a:r>
              <a:rPr lang="hr-HR" dirty="0"/>
              <a:t>– objašnjava utjecaj prirodnih nepogoda i katastrofa na uravnoteženo stanje u prirodi</a:t>
            </a:r>
          </a:p>
          <a:p>
            <a:pPr marL="0" indent="0">
              <a:buNone/>
            </a:pPr>
            <a:r>
              <a:rPr lang="hr-HR" dirty="0"/>
              <a:t>– razmatra važnost promišljenoga gospodarenja prirodnim dobrima</a:t>
            </a:r>
          </a:p>
          <a:p>
            <a:pPr marL="0" indent="0">
              <a:buNone/>
            </a:pPr>
            <a:r>
              <a:rPr lang="hr-HR" dirty="0"/>
              <a:t>– analizira svoje postupke u kontekstu održivoga razvoja te predlaže osobni doprinos</a:t>
            </a:r>
          </a:p>
          <a:p>
            <a:pPr marL="0" indent="0">
              <a:buNone/>
            </a:pPr>
            <a:r>
              <a:rPr lang="hr-HR" dirty="0"/>
              <a:t>– istražuje </a:t>
            </a:r>
            <a:r>
              <a:rPr lang="hr-HR" dirty="0" err="1"/>
              <a:t>bioraznolikost</a:t>
            </a:r>
            <a:r>
              <a:rPr lang="hr-HR" dirty="0"/>
              <a:t> te raspravlja o važnosti njezinog očuvanja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8184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Biologija</a:t>
            </a:r>
            <a:r>
              <a:rPr lang="en-GB" dirty="0" smtClean="0"/>
              <a:t> 7. </a:t>
            </a:r>
            <a:r>
              <a:rPr lang="en-GB" dirty="0" err="1" smtClean="0"/>
              <a:t>i</a:t>
            </a:r>
            <a:r>
              <a:rPr lang="en-GB" dirty="0" smtClean="0"/>
              <a:t> 8. </a:t>
            </a:r>
            <a:r>
              <a:rPr lang="en-GB" dirty="0" err="1" smtClean="0"/>
              <a:t>razred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705" y="1540042"/>
            <a:ext cx="10082463" cy="5317958"/>
          </a:xfrm>
        </p:spPr>
        <p:txBody>
          <a:bodyPr>
            <a:normAutofit fontScale="77500" lnSpcReduction="20000"/>
          </a:bodyPr>
          <a:lstStyle/>
          <a:p>
            <a:r>
              <a:rPr lang="hr-HR" sz="3000" b="1" dirty="0"/>
              <a:t>BIO OŠ B.7.3. Stavlja u odnos prilagodbe živih bića i životne uvjete</a:t>
            </a:r>
          </a:p>
          <a:p>
            <a:pPr marL="0" indent="0">
              <a:buNone/>
            </a:pPr>
            <a:r>
              <a:rPr lang="en-GB" sz="3000" dirty="0" smtClean="0"/>
              <a:t>- </a:t>
            </a:r>
            <a:r>
              <a:rPr lang="hr-HR" sz="3000" dirty="0" smtClean="0"/>
              <a:t>Objašnjava </a:t>
            </a:r>
            <a:r>
              <a:rPr lang="hr-HR" sz="3000" dirty="0"/>
              <a:t>uzročno-posljedične veze ukazujući na međuovisnost živih bića i okoliša.</a:t>
            </a:r>
          </a:p>
          <a:p>
            <a:pPr marL="0" indent="0">
              <a:buNone/>
            </a:pPr>
            <a:endParaRPr lang="hr-HR" sz="3000" dirty="0"/>
          </a:p>
          <a:p>
            <a:r>
              <a:rPr lang="hr-HR" sz="3000" b="1" dirty="0"/>
              <a:t>BIO OŠ D.7.2. Objašnjava važnost i utjecaj bioloških otkrića na svakodnevni život</a:t>
            </a:r>
          </a:p>
          <a:p>
            <a:pPr marL="0" indent="0">
              <a:buNone/>
            </a:pPr>
            <a:r>
              <a:rPr lang="en-GB" sz="3000" dirty="0" smtClean="0"/>
              <a:t>- </a:t>
            </a:r>
            <a:r>
              <a:rPr lang="hr-HR" sz="3000" dirty="0" smtClean="0"/>
              <a:t>Objašnjava </a:t>
            </a:r>
            <a:r>
              <a:rPr lang="hr-HR" sz="3000" dirty="0"/>
              <a:t>čovjekovo djelovanje na prirodne procese.</a:t>
            </a:r>
          </a:p>
          <a:p>
            <a:pPr marL="0" indent="0">
              <a:buNone/>
            </a:pPr>
            <a:r>
              <a:rPr lang="hr-HR" sz="3000" dirty="0"/>
              <a:t> </a:t>
            </a:r>
          </a:p>
          <a:p>
            <a:r>
              <a:rPr lang="hr-HR" sz="3000" b="1" dirty="0"/>
              <a:t>BIO OŠ D.8.2. Povezuje biološka otkrića s razvojem civilizacije i primjenom tehnologije u svakodnevnome životu</a:t>
            </a:r>
          </a:p>
          <a:p>
            <a:pPr marL="0" indent="0">
              <a:buNone/>
            </a:pPr>
            <a:r>
              <a:rPr lang="en-GB" sz="3000" dirty="0" smtClean="0"/>
              <a:t>- </a:t>
            </a:r>
            <a:r>
              <a:rPr lang="hr-HR" sz="3000" dirty="0" smtClean="0"/>
              <a:t>Raspravlja </a:t>
            </a:r>
            <a:r>
              <a:rPr lang="hr-HR" sz="3000" dirty="0"/>
              <a:t>o odgovornosti znanstvenika i cjelokupnoga društva </a:t>
            </a:r>
            <a:r>
              <a:rPr lang="hr-HR" sz="3000" dirty="0" smtClean="0"/>
              <a:t>pri</a:t>
            </a:r>
            <a:endParaRPr lang="en-GB" sz="3000" dirty="0" smtClean="0"/>
          </a:p>
          <a:p>
            <a:pPr marL="0" indent="0">
              <a:buNone/>
            </a:pPr>
            <a:r>
              <a:rPr lang="en-GB" sz="3000" dirty="0"/>
              <a:t> </a:t>
            </a:r>
            <a:r>
              <a:rPr lang="en-GB" sz="3000" dirty="0" smtClean="0"/>
              <a:t> </a:t>
            </a:r>
            <a:r>
              <a:rPr lang="hr-HR" sz="3000" dirty="0" smtClean="0"/>
              <a:t> </a:t>
            </a:r>
            <a:r>
              <a:rPr lang="en-GB" sz="3000" dirty="0" smtClean="0"/>
              <a:t> </a:t>
            </a:r>
            <a:r>
              <a:rPr lang="hr-HR" sz="3000" dirty="0" smtClean="0"/>
              <a:t>korištenju </a:t>
            </a:r>
            <a:r>
              <a:rPr lang="hr-HR" sz="3000" dirty="0"/>
              <a:t>rezultatima bioloških otkrića.</a:t>
            </a:r>
          </a:p>
          <a:p>
            <a:pPr marL="0" indent="0">
              <a:buNone/>
            </a:pPr>
            <a:r>
              <a:rPr lang="en-GB" sz="3000" dirty="0" smtClean="0"/>
              <a:t>- </a:t>
            </a:r>
            <a:r>
              <a:rPr lang="hr-HR" sz="3000" dirty="0" smtClean="0"/>
              <a:t>Objašnjava </a:t>
            </a:r>
            <a:r>
              <a:rPr lang="hr-HR" sz="3000" dirty="0"/>
              <a:t>čovjekovo djelovanje na prirodne procese.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7911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MPT Održivi razvoj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dirty="0" smtClean="0"/>
              <a:t>Očekivanja </a:t>
            </a:r>
            <a:r>
              <a:rPr lang="hr-HR" sz="3200" dirty="0"/>
              <a:t>iz sve tri domene (povezanost, djelovanje, dobrobit)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493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 dirty="0"/>
              <a:t>Slaganje priče – </a:t>
            </a:r>
            <a:r>
              <a:rPr lang="hr-HR" dirty="0" err="1"/>
              <a:t>Habitat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3194071" cy="3777622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3-4 </a:t>
            </a:r>
            <a:r>
              <a:rPr lang="en-GB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sudionika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Svaki 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sudionik izvuče 5 karata (drugi ih ne vide) i pregleda ih; Jedan započinje priču, sljedeći nastavlja i tako dok ne potroše karte ili dok igra ne dosadi (slike na kartama su samo asocijacija)</a:t>
            </a:r>
          </a:p>
          <a:p>
            <a:r>
              <a:rPr lang="en-GB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en-GB" sz="19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Ako</a:t>
            </a:r>
            <a:r>
              <a:rPr lang="en-GB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sz="19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više</a:t>
            </a:r>
            <a:r>
              <a:rPr lang="en-GB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9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sudionika</a:t>
            </a:r>
            <a:r>
              <a:rPr lang="en-GB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9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ostali</a:t>
            </a:r>
            <a:r>
              <a:rPr lang="en-GB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9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GB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9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promatrači</a:t>
            </a:r>
            <a:endParaRPr lang="hr-HR" sz="1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Asocijativne karte u psihosocijalnom radu, Udruga Igra, Zagreb, November 25  2019 | AllEvents.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810" y="2048967"/>
            <a:ext cx="4227575" cy="316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686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 dirty="0"/>
              <a:t>Problem - Rješenje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3455328" cy="3946566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3-4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sudionika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Svaki 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sudionik izvuče 5 karata (drugi ih ne vide) i pregleda ih; Jedan postavlja problem, drugi nudi rješenje (slike na kartama su samo asocijacija)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Ako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više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sudionika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ostali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promatrači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  <p:pic>
        <p:nvPicPr>
          <p:cNvPr id="2050" name="Picture 2" descr="MYTHOS Deck of Metaphoric Associative Cards Psychology Tool - Etsy U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304" y="1760536"/>
            <a:ext cx="5487348" cy="361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519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848A18-C466-45AE-B55E-61AA7C2DC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Krug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3247" y="302966"/>
            <a:ext cx="7421429" cy="4169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06325" y="3507033"/>
            <a:ext cx="2466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Udruga</a:t>
            </a:r>
            <a:r>
              <a:rPr lang="en-GB" dirty="0" smtClean="0"/>
              <a:t> </a:t>
            </a:r>
            <a:r>
              <a:rPr lang="en-GB" i="1" dirty="0" err="1" smtClean="0"/>
              <a:t>Klikeraj</a:t>
            </a:r>
            <a:endParaRPr lang="hr-HR" i="1" dirty="0"/>
          </a:p>
        </p:txBody>
      </p:sp>
      <p:sp>
        <p:nvSpPr>
          <p:cNvPr id="3" name="Rectangle 2"/>
          <p:cNvSpPr/>
          <p:nvPr/>
        </p:nvSpPr>
        <p:spPr>
          <a:xfrm>
            <a:off x="1955470" y="4744905"/>
            <a:ext cx="51340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4-5 sudionika. Svaki sudionik zavrti kazaljke i treba spojiti pojmove iz tih kategorija u kratku pričicu povezanu s temom.</a:t>
            </a:r>
            <a:endParaRPr lang="hr-H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10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B900A0-D13D-4177-BD82-3A2EDA55E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Kocke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145048" y="233821"/>
            <a:ext cx="3359564" cy="45427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21725" y="3807041"/>
            <a:ext cx="43859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hr-H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sudionika. Bez riječi pregledaju sve kocke i slože ih u niz. </a:t>
            </a:r>
            <a:r>
              <a:rPr lang="en-GB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Voditelj </a:t>
            </a:r>
            <a:r>
              <a:rPr lang="hr-H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dodaje jednu kocku</a:t>
            </a:r>
            <a:r>
              <a:rPr lang="hr-H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r-H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Svatko piše svoju priču (povezano s temom); može biti humoristična</a:t>
            </a:r>
            <a:endParaRPr lang="hr-H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9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982</TotalTime>
  <Words>452</Words>
  <Application>Microsoft Office PowerPoint</Application>
  <PresentationFormat>Widescreen</PresentationFormat>
  <Paragraphs>51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Wisp</vt:lpstr>
      <vt:lpstr>Svi možemo pridonijeti  smanjenju ugljičnog otiska</vt:lpstr>
      <vt:lpstr>Priroda – 6. razred</vt:lpstr>
      <vt:lpstr>Biologija 7. i 8. razred</vt:lpstr>
      <vt:lpstr>MPT Održivi razvoj </vt:lpstr>
      <vt:lpstr>Slaganje priče – Habitat </vt:lpstr>
      <vt:lpstr>Problem - Rješenje </vt:lpstr>
      <vt:lpstr>Krug</vt:lpstr>
      <vt:lpstr>Kocke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KOZMOS – Kvalitetno Obrazovanje Za Modernu Osnovnu Školu</dc:title>
  <dc:creator>Hrvoje</dc:creator>
  <cp:lastModifiedBy>autor</cp:lastModifiedBy>
  <cp:revision>90</cp:revision>
  <cp:lastPrinted>2023-04-05T14:28:44Z</cp:lastPrinted>
  <dcterms:created xsi:type="dcterms:W3CDTF">2023-02-23T07:55:03Z</dcterms:created>
  <dcterms:modified xsi:type="dcterms:W3CDTF">2023-05-17T08:20:54Z</dcterms:modified>
</cp:coreProperties>
</file>