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3"/>
  </p:notesMasterIdLst>
  <p:sldIdLst>
    <p:sldId id="256" r:id="rId2"/>
    <p:sldId id="257" r:id="rId3"/>
    <p:sldId id="259" r:id="rId4"/>
    <p:sldId id="258" r:id="rId5"/>
    <p:sldId id="270" r:id="rId6"/>
    <p:sldId id="260" r:id="rId7"/>
    <p:sldId id="261" r:id="rId8"/>
    <p:sldId id="266" r:id="rId9"/>
    <p:sldId id="262" r:id="rId10"/>
    <p:sldId id="263" r:id="rId11"/>
    <p:sldId id="271" r:id="rId12"/>
    <p:sldId id="264" r:id="rId13"/>
    <p:sldId id="276" r:id="rId14"/>
    <p:sldId id="265" r:id="rId15"/>
    <p:sldId id="267" r:id="rId16"/>
    <p:sldId id="269" r:id="rId17"/>
    <p:sldId id="272" r:id="rId18"/>
    <p:sldId id="273" r:id="rId19"/>
    <p:sldId id="274" r:id="rId20"/>
    <p:sldId id="275" r:id="rId21"/>
    <p:sldId id="277" r:id="rId2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63CAF-3F46-425B-8D69-8B397817247C}" type="datetimeFigureOut">
              <a:rPr lang="en-US"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BB69F-C40F-4454-A3B7-36D8816CB2D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2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22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5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2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73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93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44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39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559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94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249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60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391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70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13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1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42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54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80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37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BB69F-C40F-4454-A3B7-36D8816CB2D8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4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393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04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664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3102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527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3019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8898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044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325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115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231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815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315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508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176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247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F0CBE-65D4-4F95-AE80-7D138EE659D9}" type="datetimeFigureOut">
              <a:rPr lang="hr-HR" smtClean="0"/>
              <a:t>8.5.2015.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C563EF-633B-4BA7-9805-14151E7873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733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ja.juric-babaja@skole.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me.prezime@skole.h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isi.hr/" TargetMode="External"/><Relationship Id="rId2" Type="http://schemas.openxmlformats.org/officeDocument/2006/relationships/hyperlink" Target="mailto:Helpdesk@skole.h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ja.juric-babaja@skole.hr" TargetMode="External"/><Relationship Id="rId4" Type="http://schemas.openxmlformats.org/officeDocument/2006/relationships/hyperlink" Target="http://www.os-vnazor-cepin.skole.h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9600" b="1" dirty="0" smtClean="0"/>
              <a:t>Upisi 2015.</a:t>
            </a:r>
            <a:endParaRPr lang="hr-HR" sz="96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17235" y="5434201"/>
            <a:ext cx="8915399" cy="1126283"/>
          </a:xfrm>
        </p:spPr>
        <p:txBody>
          <a:bodyPr>
            <a:normAutofit/>
          </a:bodyPr>
          <a:lstStyle/>
          <a:p>
            <a:r>
              <a:rPr lang="hr-HR" sz="2800" dirty="0" smtClean="0"/>
              <a:t>Maja Jurić-Babaja, prof. matematike i informatike</a:t>
            </a:r>
          </a:p>
          <a:p>
            <a:r>
              <a:rPr lang="hr-HR" sz="2800" dirty="0">
                <a:hlinkClick r:id="rId3"/>
              </a:rPr>
              <a:t>m</a:t>
            </a:r>
            <a:r>
              <a:rPr lang="hr-HR" sz="2800" dirty="0" smtClean="0">
                <a:hlinkClick r:id="rId3"/>
              </a:rPr>
              <a:t>aja.juric-babaja@skole.hr</a:t>
            </a:r>
            <a:r>
              <a:rPr lang="hr-HR" sz="2800" dirty="0" smtClean="0"/>
              <a:t>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745427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204035"/>
              </p:ext>
            </p:extLst>
          </p:nvPr>
        </p:nvGraphicFramePr>
        <p:xfrm>
          <a:off x="1455313" y="244699"/>
          <a:ext cx="10097036" cy="6413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49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23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597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924782">
                <a:tc rowSpan="5"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Državna/međunarodna natjecanja </a:t>
                      </a:r>
                      <a:endParaRPr lang="hr-HR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96" marR="64005" marT="7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60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Prvo, drugo ili treće osvojeno mjesto kao pojedinac u 5., 6., 7. ili 8. razredu osnovnog obrazovanja </a:t>
                      </a:r>
                      <a:endParaRPr lang="hr-HR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96" marR="64005" marT="7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Izravan upis (pod uvjetom da zadovolje na ispitu sposobnosti i darovitosti u školama u kojima je to uvjet za upis) </a:t>
                      </a:r>
                      <a:endParaRPr lang="hr-HR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96" marR="64005" marT="7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651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60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ysClr val="windowText" lastClr="000000"/>
                          </a:solidFill>
                          <a:effectLst/>
                        </a:rPr>
                        <a:t>Prvo osvojeno mjesto kao član skupine u 5., 6., 7. ili 8. razredu osnovnog obrazovanja  </a:t>
                      </a:r>
                      <a:endParaRPr lang="hr-HR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96" marR="64005" marT="7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ysClr val="windowText" lastClr="000000"/>
                          </a:solidFill>
                          <a:effectLst/>
                        </a:rPr>
                        <a:t>4 boda </a:t>
                      </a:r>
                      <a:endParaRPr lang="hr-HR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96" marR="64005" marT="7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3793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6050" indent="-635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ysClr val="windowText" lastClr="000000"/>
                          </a:solidFill>
                          <a:effectLst/>
                        </a:rPr>
                        <a:t>Drugo osvojeno mjesto kao član skupine u 5., 6., 7. ili 8. razredu </a:t>
                      </a:r>
                    </a:p>
                    <a:p>
                      <a:pPr marL="1460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ysClr val="windowText" lastClr="000000"/>
                          </a:solidFill>
                          <a:effectLst/>
                        </a:rPr>
                        <a:t>osnovnog obrazovanja </a:t>
                      </a:r>
                      <a:endParaRPr lang="hr-HR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96" marR="64005" marT="7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3 boda </a:t>
                      </a:r>
                      <a:endParaRPr lang="hr-HR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96" marR="64005" marT="7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3793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6050" indent="-6350" algn="l">
                        <a:lnSpc>
                          <a:spcPct val="98000"/>
                        </a:lnSpc>
                        <a:spcAft>
                          <a:spcPts val="10"/>
                        </a:spcAft>
                      </a:pPr>
                      <a:r>
                        <a:rPr lang="hr-HR" sz="1800">
                          <a:solidFill>
                            <a:sysClr val="windowText" lastClr="000000"/>
                          </a:solidFill>
                          <a:effectLst/>
                        </a:rPr>
                        <a:t>Treće osvojeno mjesto kao član skupine u 5., 6., 7. ili 8. razredu </a:t>
                      </a:r>
                    </a:p>
                    <a:p>
                      <a:pPr marL="1460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ysClr val="windowText" lastClr="000000"/>
                          </a:solidFill>
                          <a:effectLst/>
                        </a:rPr>
                        <a:t>osnovnog obrazovanja </a:t>
                      </a:r>
                      <a:endParaRPr lang="hr-HR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96" marR="64005" marT="7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2 boda </a:t>
                      </a:r>
                      <a:endParaRPr lang="hr-HR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96" marR="64005" marT="7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0651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60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ysClr val="windowText" lastClr="000000"/>
                          </a:solidFill>
                          <a:effectLst/>
                        </a:rPr>
                        <a:t>Sudjelovanje kao pojedinac ili član skupine u 5., 6., 7. ili 8. razredu </a:t>
                      </a:r>
                      <a:endParaRPr lang="hr-HR" sz="18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96" marR="64005" marT="7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1 bod </a:t>
                      </a:r>
                      <a:endParaRPr lang="hr-HR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96" marR="64005" marT="7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282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 smtClean="0"/>
              <a:t>Sportska natjecanja</a:t>
            </a:r>
            <a:endParaRPr lang="hr-HR" sz="4800" b="1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5912" y="2021984"/>
            <a:ext cx="10942212" cy="360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40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03042" y="173349"/>
            <a:ext cx="9572781" cy="1280890"/>
          </a:xfrm>
        </p:spPr>
        <p:txBody>
          <a:bodyPr>
            <a:noAutofit/>
          </a:bodyPr>
          <a:lstStyle/>
          <a:p>
            <a:r>
              <a:rPr lang="hr-HR" sz="4800" b="1" dirty="0" smtClean="0"/>
              <a:t>Posebni elementi vrednovanja</a:t>
            </a:r>
            <a:endParaRPr lang="hr-HR" sz="4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6220" y="1206320"/>
            <a:ext cx="10715221" cy="531038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 fontAlgn="base">
              <a:buNone/>
            </a:pPr>
            <a:r>
              <a:rPr lang="hr-HR" sz="2800" b="1" dirty="0"/>
              <a:t>kandidata sa zdravstvenim teškoćama; dodaje se jedan </a:t>
            </a:r>
            <a:r>
              <a:rPr lang="hr-HR" sz="2800" b="1" dirty="0" smtClean="0"/>
              <a:t>bod</a:t>
            </a:r>
          </a:p>
          <a:p>
            <a:pPr lvl="1" fontAlgn="base"/>
            <a:r>
              <a:rPr lang="hr-HR" sz="2800" dirty="0"/>
              <a:t>stručno mišljenje Službe za profesionalno usmjeravanje Hrvatskoga zavoda za zapošljavanje o sposobnostima i motivaciji učenika za, u pravilu pet, a najmanje  tri  primjerena  programa obrazovanja</a:t>
            </a:r>
          </a:p>
          <a:p>
            <a:pPr lvl="1" fontAlgn="base"/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152705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2394" y="574695"/>
            <a:ext cx="9902219" cy="533715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>
                <a:latin typeface="Century Gothic" charset="0"/>
              </a:rPr>
              <a:t>kandidata koji žive u otežanim uvjetima obrazovanja uzrokovanim nepovoljnim ekonomskim, socijalnim te odgojnim čimbenicima; dodaje se jedan bod </a:t>
            </a:r>
            <a:r>
              <a:rPr lang="en-US" sz="2800" dirty="0">
                <a:latin typeface="Century Gothic" charset="0"/>
              </a:rPr>
              <a:t> </a:t>
            </a:r>
          </a:p>
          <a:p>
            <a:r>
              <a:rPr lang="en-US" sz="2800" dirty="0">
                <a:latin typeface="Century Gothic" charset="0"/>
              </a:rPr>
              <a:t>živi uz jednoga i/ili oba roditelja s dugotrajnom teškom bolesti;   </a:t>
            </a:r>
          </a:p>
          <a:p>
            <a:r>
              <a:rPr lang="en-US" sz="2800" dirty="0">
                <a:latin typeface="Century Gothic" charset="0"/>
              </a:rPr>
              <a:t>živi uz oba roditelja koji se prema zakonu koji regulira poticanje zapošljavanja smatraju dugotrajno nezaposlenim osobama;  </a:t>
            </a:r>
          </a:p>
          <a:p>
            <a:r>
              <a:rPr lang="en-US" sz="2800" dirty="0">
                <a:latin typeface="Century Gothic" charset="0"/>
              </a:rPr>
              <a:t>živi uz samohranoga roditelja (roditelj koji nije u braku i ne živi u izvanbračnoj zajednici, a sam se skrbi o svome djetetu i uzdržava ga) koji je korisnik socijalne skrbi  </a:t>
            </a:r>
          </a:p>
          <a:p>
            <a:r>
              <a:rPr lang="en-US" sz="2800" dirty="0">
                <a:latin typeface="Century Gothic" charset="0"/>
              </a:rPr>
              <a:t>mu je jedan roditelj preminuo;  </a:t>
            </a:r>
          </a:p>
          <a:p>
            <a:r>
              <a:rPr lang="en-US" sz="2800" dirty="0">
                <a:latin typeface="Century Gothic" charset="0"/>
              </a:rPr>
              <a:t>je dijete bez roditelja ili odgovarajuće roditeljske skrbi prema zakonu koji uređuje socijalnu skrb.  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6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9859" y="302138"/>
            <a:ext cx="9894753" cy="1280890"/>
          </a:xfrm>
        </p:spPr>
        <p:txBody>
          <a:bodyPr>
            <a:noAutofit/>
          </a:bodyPr>
          <a:lstStyle/>
          <a:p>
            <a:r>
              <a:rPr lang="hr-HR" sz="4800" b="1" dirty="0" smtClean="0"/>
              <a:t>Kandidati s teškoćama u razvoju</a:t>
            </a:r>
            <a:endParaRPr lang="hr-HR" sz="4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29357" y="1412383"/>
            <a:ext cx="9568445" cy="4705082"/>
          </a:xfrm>
        </p:spPr>
        <p:txBody>
          <a:bodyPr>
            <a:normAutofit/>
          </a:bodyPr>
          <a:lstStyle/>
          <a:p>
            <a:r>
              <a:rPr lang="hr-HR" sz="2800" b="1" dirty="0"/>
              <a:t>Kandidat s teškoćama u razvoju </a:t>
            </a:r>
            <a:r>
              <a:rPr lang="hr-HR" sz="2800" dirty="0"/>
              <a:t>je kandidat koji je osnovnu školu završio prema rješenju ureda državne uprave u županiji </a:t>
            </a:r>
            <a:r>
              <a:rPr lang="hr-HR" sz="2800" dirty="0" smtClean="0"/>
              <a:t>o </a:t>
            </a:r>
            <a:r>
              <a:rPr lang="hr-HR" sz="2800" u="sng" dirty="0"/>
              <a:t>primjerenome programu obrazovanja</a:t>
            </a:r>
            <a:r>
              <a:rPr lang="hr-HR" sz="2800" u="sng" dirty="0" smtClean="0"/>
              <a:t>.</a:t>
            </a:r>
          </a:p>
          <a:p>
            <a:pPr marL="0" indent="0">
              <a:buNone/>
            </a:pPr>
            <a:endParaRPr lang="hr-HR" sz="2800" dirty="0" smtClean="0"/>
          </a:p>
          <a:p>
            <a:r>
              <a:rPr lang="hr-HR" sz="2800" dirty="0" smtClean="0"/>
              <a:t>Upisuje ih ured? </a:t>
            </a:r>
          </a:p>
          <a:p>
            <a:pPr marL="0" indent="0">
              <a:buNone/>
            </a:pPr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811492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 smtClean="0"/>
              <a:t>Obrtničke škole</a:t>
            </a:r>
            <a:endParaRPr lang="hr-HR" sz="4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66682" y="1661375"/>
            <a:ext cx="9237930" cy="4249847"/>
          </a:xfrm>
        </p:spPr>
        <p:txBody>
          <a:bodyPr>
            <a:normAutofit/>
          </a:bodyPr>
          <a:lstStyle/>
          <a:p>
            <a:pPr lvl="0" fontAlgn="base"/>
            <a:r>
              <a:rPr lang="hr-HR" sz="2800" dirty="0"/>
              <a:t>Nakon utvrđene ljestvice poretka </a:t>
            </a:r>
            <a:r>
              <a:rPr lang="hr-HR" sz="2800" b="1" dirty="0" smtClean="0"/>
              <a:t>dostaviti </a:t>
            </a:r>
            <a:r>
              <a:rPr lang="hr-HR" sz="2800" b="1" dirty="0"/>
              <a:t>školi liječničku svjedodžbu medicine rada i sklopljen ugovor o naukovanju.  </a:t>
            </a:r>
          </a:p>
          <a:p>
            <a:pPr lvl="0" fontAlgn="base"/>
            <a:r>
              <a:rPr lang="hr-HR" sz="2800" dirty="0" smtClean="0"/>
              <a:t>Obveza </a:t>
            </a:r>
            <a:r>
              <a:rPr lang="hr-HR" sz="2800" dirty="0"/>
              <a:t>je škole da popise slobodnih mjesta za praktičnu nastavu i vježbe naukovanja istakne na oglasnoj ploči i mrežnoj stranici škole. 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111724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584" y="1664175"/>
            <a:ext cx="8323106" cy="4797665"/>
          </a:xfrm>
          <a:prstGeom prst="rect">
            <a:avLst/>
          </a:prstGeom>
        </p:spPr>
      </p:pic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2123584" y="250623"/>
            <a:ext cx="8911687" cy="1280890"/>
          </a:xfrm>
        </p:spPr>
        <p:txBody>
          <a:bodyPr/>
          <a:lstStyle/>
          <a:p>
            <a:r>
              <a:rPr lang="hr-HR" dirty="0" smtClean="0"/>
              <a:t>Prijave u sustav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2533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 smtClean="0"/>
              <a:t>Podatci za prijavu</a:t>
            </a:r>
            <a:endParaRPr lang="hr-HR" sz="4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sz="2800" dirty="0">
                <a:hlinkClick r:id="rId3"/>
              </a:rPr>
              <a:t>i</a:t>
            </a:r>
            <a:r>
              <a:rPr lang="hr-HR" sz="2800" dirty="0" smtClean="0">
                <a:hlinkClick r:id="rId3"/>
              </a:rPr>
              <a:t>me.prezime@skole.hr</a:t>
            </a:r>
            <a:r>
              <a:rPr lang="hr-HR" sz="2800" dirty="0" smtClean="0"/>
              <a:t> </a:t>
            </a:r>
            <a:r>
              <a:rPr lang="hr-HR" sz="2800" dirty="0"/>
              <a:t>i lozinka (potvrda CARNet za e-dnevnik)</a:t>
            </a:r>
          </a:p>
          <a:p>
            <a:r>
              <a:rPr lang="hr-HR" sz="2800" dirty="0"/>
              <a:t>PIN koji će nakon prve prijave dobiti </a:t>
            </a:r>
            <a:r>
              <a:rPr lang="hr-HR" sz="2800" dirty="0" smtClean="0"/>
              <a:t>SMS-om </a:t>
            </a:r>
            <a:r>
              <a:rPr lang="hr-HR" sz="2800" dirty="0"/>
              <a:t>na broj mobitela koji se upiše u sustav</a:t>
            </a:r>
          </a:p>
          <a:p>
            <a:r>
              <a:rPr lang="hr-HR" sz="2800" dirty="0"/>
              <a:t>Svaka sljedeća prijava sa korisničkim imenom, lozinkom i PIN-om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3595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96784" y="420710"/>
            <a:ext cx="8915400" cy="377762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Prijave poredati redom prema željenim školama!!! (može se mijenjati do zaključavanja upisa)</a:t>
            </a:r>
          </a:p>
          <a:p>
            <a:r>
              <a:rPr lang="hr-HR" sz="2800" dirty="0" smtClean="0"/>
              <a:t>Npr.</a:t>
            </a:r>
          </a:p>
          <a:p>
            <a:endParaRPr lang="hr-HR" sz="2800" dirty="0"/>
          </a:p>
        </p:txBody>
      </p:sp>
      <p:pic>
        <p:nvPicPr>
          <p:cNvPr id="5" name="Picture 4" descr="Izreza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775" y="2541588"/>
            <a:ext cx="8394586" cy="359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09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825" y="306679"/>
            <a:ext cx="11060594" cy="633882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5026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021" y="228735"/>
            <a:ext cx="10344150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02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67241" y="553792"/>
            <a:ext cx="8915400" cy="61689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sz="5400" b="1" dirty="0" smtClean="0">
                <a:solidFill>
                  <a:srgbClr val="FF0000"/>
                </a:solidFill>
              </a:rPr>
              <a:t>Obratiti pažnju na bilo kakve obavijesti crveno obojene!</a:t>
            </a:r>
          </a:p>
          <a:p>
            <a:pPr marL="0" indent="0" algn="ctr">
              <a:buNone/>
            </a:pPr>
            <a:endParaRPr lang="hr-HR" sz="5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3300" dirty="0" smtClean="0">
                <a:solidFill>
                  <a:schemeClr val="tx1"/>
                </a:solidFill>
              </a:rPr>
              <a:t>Npr.</a:t>
            </a:r>
          </a:p>
          <a:p>
            <a:r>
              <a:rPr lang="hr-HR" sz="3300" dirty="0" smtClean="0">
                <a:solidFill>
                  <a:schemeClr val="tx1"/>
                </a:solidFill>
              </a:rPr>
              <a:t>Pisati će da nije završeno školovanje dok se ne upišu ocjene iz 8.r</a:t>
            </a:r>
          </a:p>
          <a:p>
            <a:r>
              <a:rPr lang="hr-HR" sz="3300" dirty="0" smtClean="0">
                <a:solidFill>
                  <a:schemeClr val="tx1"/>
                </a:solidFill>
              </a:rPr>
              <a:t>Znanje 1.stranog jezika</a:t>
            </a:r>
          </a:p>
          <a:p>
            <a:r>
              <a:rPr lang="hr-HR" sz="3300" dirty="0" smtClean="0">
                <a:solidFill>
                  <a:schemeClr val="tx1"/>
                </a:solidFill>
              </a:rPr>
              <a:t>Bilo koji uvjet koji nije zadovoljen za upis u izabrani program</a:t>
            </a:r>
          </a:p>
          <a:p>
            <a:pPr marL="0" indent="0">
              <a:buNone/>
            </a:pPr>
            <a:endParaRPr lang="hr-HR" sz="33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3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558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Pitanja, pomoć, savjeti…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 smtClean="0">
                <a:hlinkClick r:id="rId2"/>
              </a:rPr>
              <a:t>Helpdesk@skole.hr</a:t>
            </a:r>
            <a:r>
              <a:rPr lang="hr-HR" sz="2800" dirty="0" smtClean="0"/>
              <a:t>, telefon: </a:t>
            </a:r>
            <a:r>
              <a:rPr lang="hr-HR" sz="2800" dirty="0"/>
              <a:t>01 6661 500</a:t>
            </a:r>
            <a:endParaRPr lang="hr-HR" sz="2800" dirty="0" smtClean="0"/>
          </a:p>
          <a:p>
            <a:r>
              <a:rPr lang="hr-HR" sz="2800" dirty="0" smtClean="0"/>
              <a:t>Stranica </a:t>
            </a:r>
            <a:r>
              <a:rPr lang="hr-HR" sz="2800" dirty="0" smtClean="0">
                <a:hlinkClick r:id="rId3"/>
              </a:rPr>
              <a:t>www.upisi.hr</a:t>
            </a:r>
            <a:r>
              <a:rPr lang="hr-HR" sz="2800" dirty="0" smtClean="0"/>
              <a:t> (Često postavljana pitanja)</a:t>
            </a:r>
          </a:p>
          <a:p>
            <a:r>
              <a:rPr lang="hr-HR" sz="2800" dirty="0" smtClean="0"/>
              <a:t>Mrežne stranice srednjih škola</a:t>
            </a:r>
          </a:p>
          <a:p>
            <a:r>
              <a:rPr lang="hr-HR" sz="2800" dirty="0" smtClean="0"/>
              <a:t>Web stranica naše škole </a:t>
            </a:r>
            <a:r>
              <a:rPr lang="hr-HR" sz="2800" dirty="0" smtClean="0">
                <a:hlinkClick r:id="rId4"/>
              </a:rPr>
              <a:t>www.os-vnazor-cepin.skole.hr</a:t>
            </a:r>
            <a:endParaRPr lang="hr-HR" sz="2800" dirty="0" smtClean="0"/>
          </a:p>
          <a:p>
            <a:r>
              <a:rPr lang="hr-HR" sz="2800" dirty="0" smtClean="0"/>
              <a:t>Mail: </a:t>
            </a:r>
            <a:r>
              <a:rPr lang="hr-HR" sz="2800" dirty="0" smtClean="0">
                <a:hlinkClick r:id="rId5"/>
              </a:rPr>
              <a:t>maja.juric-babaja@skole.hr</a:t>
            </a:r>
            <a:endParaRPr lang="hr-HR" sz="2800" dirty="0" smtClean="0"/>
          </a:p>
          <a:p>
            <a:r>
              <a:rPr lang="hr-HR" sz="2800" dirty="0" smtClean="0"/>
              <a:t>Facebook: Informatika OŠ Nazor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47236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586" y="268577"/>
            <a:ext cx="10001883" cy="618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07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47741" y="624110"/>
            <a:ext cx="9456871" cy="1280890"/>
          </a:xfrm>
        </p:spPr>
        <p:txBody>
          <a:bodyPr>
            <a:normAutofit/>
          </a:bodyPr>
          <a:lstStyle/>
          <a:p>
            <a:r>
              <a:rPr lang="hr-HR" sz="4800" b="1" dirty="0" smtClean="0"/>
              <a:t>Kriteriji za upis u srednju školu</a:t>
            </a:r>
            <a:endParaRPr lang="hr-HR" sz="4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U svakome upisnom roku kandidat može prijaviti </a:t>
            </a:r>
            <a:r>
              <a:rPr lang="hr-HR" sz="2800" b="1" dirty="0"/>
              <a:t>najviše 6 odabira programa </a:t>
            </a:r>
            <a:r>
              <a:rPr lang="hr-HR" sz="2800" b="1" dirty="0" smtClean="0"/>
              <a:t>obrazovanja</a:t>
            </a:r>
          </a:p>
          <a:p>
            <a:endParaRPr lang="hr-HR" sz="2800" b="1" dirty="0" smtClean="0"/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363121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13376" y="315017"/>
            <a:ext cx="8911687" cy="1280890"/>
          </a:xfrm>
        </p:spPr>
        <p:txBody>
          <a:bodyPr>
            <a:normAutofit/>
          </a:bodyPr>
          <a:lstStyle/>
          <a:p>
            <a:r>
              <a:rPr lang="hr-HR" sz="5400" b="1" dirty="0" smtClean="0"/>
              <a:t>Strani jezik</a:t>
            </a:r>
            <a:endParaRPr lang="hr-HR" sz="5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80316" y="1463898"/>
            <a:ext cx="9890974" cy="5052811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 fontAlgn="base"/>
            <a:r>
              <a:rPr lang="hr-HR" sz="2800" dirty="0" smtClean="0"/>
              <a:t>Učenici koji su učili </a:t>
            </a:r>
            <a:r>
              <a:rPr lang="hr-HR" sz="2800" b="1" dirty="0" smtClean="0"/>
              <a:t>2 strana jezika </a:t>
            </a:r>
            <a:r>
              <a:rPr lang="hr-HR" sz="2800" dirty="0" smtClean="0"/>
              <a:t>mogu birati 1. strani jezik koji će učiti</a:t>
            </a:r>
          </a:p>
          <a:p>
            <a:pPr marL="0" lvl="0" indent="0" fontAlgn="base">
              <a:buNone/>
            </a:pPr>
            <a:endParaRPr lang="hr-HR" sz="2800" dirty="0" smtClean="0"/>
          </a:p>
          <a:p>
            <a:pPr lvl="0" fontAlgn="base"/>
            <a:r>
              <a:rPr lang="hr-HR" sz="2800" dirty="0" smtClean="0"/>
              <a:t>Kandidat </a:t>
            </a:r>
            <a:r>
              <a:rPr lang="hr-HR" sz="2800" dirty="0"/>
              <a:t>koji u osnovnoj školi </a:t>
            </a:r>
            <a:r>
              <a:rPr lang="hr-HR" sz="2800" b="1" dirty="0"/>
              <a:t>nije učio određeni strani jezik </a:t>
            </a:r>
            <a:r>
              <a:rPr lang="hr-HR" sz="2800" b="1" dirty="0" smtClean="0"/>
              <a:t>pristupa provjeri znanja</a:t>
            </a:r>
            <a:r>
              <a:rPr lang="hr-HR" sz="2800" dirty="0" smtClean="0"/>
              <a:t> </a:t>
            </a:r>
            <a:endParaRPr lang="hr-HR" sz="2800" dirty="0"/>
          </a:p>
          <a:p>
            <a:pPr lvl="0" fontAlgn="base"/>
            <a:r>
              <a:rPr lang="hr-HR" sz="2800" dirty="0" smtClean="0"/>
              <a:t>provodi </a:t>
            </a:r>
            <a:r>
              <a:rPr lang="hr-HR" sz="2800" dirty="0"/>
              <a:t>stručno povjerenstvo srednje </a:t>
            </a:r>
            <a:r>
              <a:rPr lang="hr-HR" sz="2800" dirty="0" smtClean="0"/>
              <a:t>škole</a:t>
            </a:r>
            <a:endParaRPr lang="hr-HR" sz="2800" dirty="0"/>
          </a:p>
          <a:p>
            <a:pPr lvl="0" fontAlgn="base"/>
            <a:r>
              <a:rPr lang="hr-HR" sz="2800" dirty="0" smtClean="0"/>
              <a:t>vrijede </a:t>
            </a:r>
            <a:r>
              <a:rPr lang="hr-HR" sz="2800" dirty="0"/>
              <a:t>za prijavu u druge </a:t>
            </a:r>
            <a:r>
              <a:rPr lang="hr-HR" sz="2800" dirty="0" smtClean="0"/>
              <a:t>škole</a:t>
            </a:r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47012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2477015" y="302138"/>
            <a:ext cx="8911687" cy="1280890"/>
          </a:xfrm>
        </p:spPr>
        <p:txBody>
          <a:bodyPr>
            <a:normAutofit/>
          </a:bodyPr>
          <a:lstStyle/>
          <a:p>
            <a:r>
              <a:rPr lang="hr-HR" sz="4800" b="1" dirty="0" smtClean="0"/>
              <a:t>Ocjene važne za upis</a:t>
            </a:r>
            <a:endParaRPr lang="hr-HR" sz="4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5452" y="1443038"/>
            <a:ext cx="10524448" cy="51641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fontAlgn="base"/>
            <a:r>
              <a:rPr lang="hr-HR" sz="2800" b="1" dirty="0"/>
              <a:t>prosjeci zaključnih ocjena iz svih nastavnih predmeta na dvije decimale u posljednja četiri razreda osnovnog obrazovanja</a:t>
            </a:r>
            <a:r>
              <a:rPr lang="hr-HR" sz="2800" dirty="0"/>
              <a:t> -max 20 bodova. </a:t>
            </a:r>
          </a:p>
          <a:p>
            <a:pPr lvl="0" fontAlgn="base"/>
            <a:r>
              <a:rPr lang="hr-HR" sz="2800" b="1" dirty="0"/>
              <a:t>Trogodišnje</a:t>
            </a:r>
            <a:r>
              <a:rPr lang="hr-HR" sz="2800" dirty="0"/>
              <a:t> (nema bodovnog praga)</a:t>
            </a:r>
          </a:p>
          <a:p>
            <a:pPr marL="0" lvl="0" indent="0" fontAlgn="base">
              <a:buNone/>
            </a:pPr>
            <a:r>
              <a:rPr lang="hr-HR" sz="2800" dirty="0"/>
              <a:t>    7. i 8. r: Hrvatski jezik, Matematika i prvi strani 	jezik                            </a:t>
            </a:r>
            <a:r>
              <a:rPr lang="hr-HR" sz="2800" dirty="0" smtClean="0"/>
              <a:t>	</a:t>
            </a:r>
            <a:r>
              <a:rPr lang="hr-HR" sz="2800" dirty="0" err="1" smtClean="0"/>
              <a:t>max</a:t>
            </a:r>
            <a:r>
              <a:rPr lang="hr-HR" sz="2800" dirty="0" smtClean="0"/>
              <a:t> </a:t>
            </a:r>
            <a:r>
              <a:rPr lang="hr-HR" sz="2800" dirty="0"/>
              <a:t>50 bodova. </a:t>
            </a:r>
          </a:p>
          <a:p>
            <a:pPr lvl="0" fontAlgn="base"/>
            <a:r>
              <a:rPr lang="hr-HR" sz="2800" b="1" dirty="0"/>
              <a:t>Gimnazije i četverogodišnje škole </a:t>
            </a:r>
            <a:r>
              <a:rPr lang="hr-HR" sz="2800" dirty="0"/>
              <a:t>(ima bodovnog praga)</a:t>
            </a:r>
          </a:p>
          <a:p>
            <a:pPr marL="0" lvl="0" indent="0" fontAlgn="base">
              <a:buNone/>
            </a:pPr>
            <a:r>
              <a:rPr lang="hr-HR" sz="2800" b="1" dirty="0"/>
              <a:t>   </a:t>
            </a:r>
            <a:r>
              <a:rPr lang="hr-HR" sz="2800" dirty="0"/>
              <a:t>7. i 8.r Hrvatski jezik, Matematika i prvi strani jezik 	+ 3 	nastavna    predmeta (2 iz </a:t>
            </a:r>
            <a:r>
              <a:rPr lang="hr-HR" sz="2800" i="1" dirty="0"/>
              <a:t>Popisa predmeta posebno 	važnih za upis +1 </a:t>
            </a:r>
            <a:r>
              <a:rPr lang="hr-HR" sz="2800" dirty="0"/>
              <a:t>određuje srednja škola) 80 bodova. 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76353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9894" y="340775"/>
            <a:ext cx="8911687" cy="1280890"/>
          </a:xfrm>
        </p:spPr>
        <p:txBody>
          <a:bodyPr>
            <a:noAutofit/>
          </a:bodyPr>
          <a:lstStyle/>
          <a:p>
            <a:r>
              <a:rPr lang="hr-HR" sz="4800" b="1" dirty="0" smtClean="0"/>
              <a:t>Posebne provjere znanja i sportski odjeli</a:t>
            </a:r>
            <a:endParaRPr lang="hr-HR" sz="4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 sz="2800" b="1" dirty="0" smtClean="0"/>
              <a:t>Umjetničke škole- </a:t>
            </a:r>
            <a:r>
              <a:rPr lang="hr-HR" sz="2800" dirty="0" smtClean="0"/>
              <a:t>test sposobnosti i provjere posebnih znanja. </a:t>
            </a:r>
            <a:endParaRPr lang="hr-HR" sz="2800" dirty="0"/>
          </a:p>
          <a:p>
            <a:pPr lvl="0" fontAlgn="base"/>
            <a:r>
              <a:rPr lang="hr-HR" sz="2800" b="1" dirty="0" smtClean="0"/>
              <a:t>Sportski odjeli </a:t>
            </a:r>
            <a:r>
              <a:rPr lang="hr-HR" sz="2800" dirty="0" smtClean="0"/>
              <a:t>-</a:t>
            </a:r>
            <a:r>
              <a:rPr lang="hr-HR" sz="2800" b="1" dirty="0" smtClean="0">
                <a:solidFill>
                  <a:srgbClr val="C00000"/>
                </a:solidFill>
              </a:rPr>
              <a:t>uvršten </a:t>
            </a:r>
            <a:r>
              <a:rPr lang="hr-HR" sz="2800" b="1" dirty="0">
                <a:solidFill>
                  <a:srgbClr val="C00000"/>
                </a:solidFill>
              </a:rPr>
              <a:t>na rang-listu određenoga nacionalnoga sportskoga saveza</a:t>
            </a:r>
            <a:r>
              <a:rPr lang="hr-HR" sz="2800" dirty="0">
                <a:solidFill>
                  <a:srgbClr val="C00000"/>
                </a:solidFill>
              </a:rPr>
              <a:t>. </a:t>
            </a:r>
            <a:endParaRPr lang="hr-HR" sz="2800" dirty="0" smtClean="0">
              <a:solidFill>
                <a:srgbClr val="C00000"/>
              </a:solidFill>
            </a:endParaRPr>
          </a:p>
          <a:p>
            <a:pPr lvl="0" fontAlgn="base"/>
            <a:r>
              <a:rPr lang="hr-HR" sz="2800" dirty="0" smtClean="0"/>
              <a:t>Neke škole provode razgovore sa kandidatima (Klasična gimnazija)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896612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b="1" dirty="0" smtClean="0"/>
              <a:t>Zdravstvene sposobnosti</a:t>
            </a:r>
            <a:endParaRPr lang="hr-HR" sz="4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ovisno </a:t>
            </a:r>
            <a:r>
              <a:rPr lang="hr-HR" sz="2800" dirty="0"/>
              <a:t>o tome što je propisano za određeni program </a:t>
            </a:r>
            <a:r>
              <a:rPr lang="hr-HR" sz="2800" dirty="0" smtClean="0"/>
              <a:t>obrazovanja obvezno </a:t>
            </a:r>
            <a:r>
              <a:rPr lang="hr-HR" sz="2800" dirty="0"/>
              <a:t>dostavlja: </a:t>
            </a:r>
          </a:p>
          <a:p>
            <a:pPr lvl="0" fontAlgn="base"/>
            <a:r>
              <a:rPr lang="hr-HR" sz="2800" dirty="0"/>
              <a:t>potvrdu nadležnoga </a:t>
            </a:r>
            <a:r>
              <a:rPr lang="hr-HR" sz="2800" b="1" dirty="0"/>
              <a:t>školskog liječnika o zdravstvenoj sposobnosti </a:t>
            </a:r>
            <a:r>
              <a:rPr lang="hr-HR" sz="2800" dirty="0"/>
              <a:t>kandidata za propisani program ili </a:t>
            </a:r>
          </a:p>
          <a:p>
            <a:pPr lvl="0" fontAlgn="base"/>
            <a:r>
              <a:rPr lang="hr-HR" sz="2800" dirty="0"/>
              <a:t>liječničku svjedodžbu </a:t>
            </a:r>
            <a:r>
              <a:rPr lang="hr-HR" sz="2800" b="1" dirty="0"/>
              <a:t>medicine </a:t>
            </a:r>
            <a:r>
              <a:rPr lang="hr-HR" sz="2800" b="1" dirty="0" smtClean="0"/>
              <a:t>rada</a:t>
            </a:r>
            <a:r>
              <a:rPr lang="hr-HR" sz="2800" b="1" dirty="0"/>
              <a:t> 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936972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6864" y="405169"/>
            <a:ext cx="8911687" cy="1280890"/>
          </a:xfrm>
        </p:spPr>
        <p:txBody>
          <a:bodyPr>
            <a:normAutofit/>
          </a:bodyPr>
          <a:lstStyle/>
          <a:p>
            <a:r>
              <a:rPr lang="hr-HR" sz="4800" b="1" dirty="0" smtClean="0"/>
              <a:t>Izravan upis i dodatni bodovi</a:t>
            </a:r>
            <a:endParaRPr lang="hr-HR" sz="4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967" y="1566863"/>
            <a:ext cx="10555858" cy="5091112"/>
          </a:xfrm>
        </p:spPr>
        <p:txBody>
          <a:bodyPr>
            <a:noAutofit/>
          </a:bodyPr>
          <a:lstStyle/>
          <a:p>
            <a:pPr lvl="1" fontAlgn="base"/>
            <a:r>
              <a:rPr lang="hr-HR" sz="2800" dirty="0" smtClean="0"/>
              <a:t>natjecanjima </a:t>
            </a:r>
            <a:r>
              <a:rPr lang="hr-HR" sz="2800" dirty="0"/>
              <a:t>u znanju iz nastavnih predmeta: </a:t>
            </a:r>
            <a:r>
              <a:rPr lang="hr-HR" sz="2800" b="1" dirty="0"/>
              <a:t>Hrvatskoga jezika, Matematike, prvoga stranog jezika; </a:t>
            </a:r>
          </a:p>
          <a:p>
            <a:pPr lvl="1" fontAlgn="base"/>
            <a:r>
              <a:rPr lang="hr-HR" sz="2800" dirty="0"/>
              <a:t>natjecanjima u znanju iz dvaju </a:t>
            </a:r>
            <a:r>
              <a:rPr lang="hr-HR" sz="2800" b="1" dirty="0"/>
              <a:t>nastavnih predmeta posebno značajnih za upis </a:t>
            </a:r>
            <a:r>
              <a:rPr lang="hr-HR" sz="2800" dirty="0"/>
              <a:t>u skladu s </a:t>
            </a:r>
            <a:r>
              <a:rPr lang="hr-HR" sz="2800" i="1" dirty="0"/>
              <a:t>Popisom predmeta posebno važnih za upis</a:t>
            </a:r>
            <a:r>
              <a:rPr lang="hr-HR" sz="2800" dirty="0"/>
              <a:t>; </a:t>
            </a:r>
          </a:p>
          <a:p>
            <a:pPr lvl="1" fontAlgn="base"/>
            <a:r>
              <a:rPr lang="hr-HR" sz="2800" b="1" dirty="0"/>
              <a:t>jednome natjecanju iz znanja koji samostalno određuje srednja škola </a:t>
            </a:r>
            <a:r>
              <a:rPr lang="hr-HR" sz="2800" dirty="0"/>
              <a:t>učenica osnovnih i srednjih škola Republike Hrvatske, a koja se provode u organizaciji </a:t>
            </a:r>
            <a:r>
              <a:rPr lang="hr-HR" sz="2800" b="1" i="1" dirty="0"/>
              <a:t>Agencije za odgoj i </a:t>
            </a:r>
            <a:r>
              <a:rPr lang="hr-HR" sz="2800" b="1" i="1" dirty="0" smtClean="0"/>
              <a:t>obrazovanje iz </a:t>
            </a:r>
            <a:r>
              <a:rPr lang="hr-HR" sz="2800" b="1" i="1" dirty="0"/>
              <a:t>Kataloga natjecanja i smotri učenika </a:t>
            </a:r>
            <a:endParaRPr lang="hr-HR" sz="2800" b="1" i="1" dirty="0" smtClean="0"/>
          </a:p>
          <a:p>
            <a:pPr lvl="1" fontAlgn="base"/>
            <a:r>
              <a:rPr lang="hr-HR" sz="2800" b="1" i="1" dirty="0" smtClean="0"/>
              <a:t>Bodove upisuje Agencija</a:t>
            </a:r>
            <a:endParaRPr lang="hr-HR" sz="2800" b="1" i="1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309709213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761</Words>
  <Application>Microsoft Office PowerPoint</Application>
  <PresentationFormat>Široki zaslon</PresentationFormat>
  <Paragraphs>100</Paragraphs>
  <Slides>21</Slides>
  <Notes>20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Pramen</vt:lpstr>
      <vt:lpstr>Upisi 2015.</vt:lpstr>
      <vt:lpstr>PowerPointova prezentacija</vt:lpstr>
      <vt:lpstr>PowerPointova prezentacija</vt:lpstr>
      <vt:lpstr>Kriteriji za upis u srednju školu</vt:lpstr>
      <vt:lpstr>Strani jezik</vt:lpstr>
      <vt:lpstr>Ocjene važne za upis</vt:lpstr>
      <vt:lpstr>Posebne provjere znanja i sportski odjeli</vt:lpstr>
      <vt:lpstr>Zdravstvene sposobnosti</vt:lpstr>
      <vt:lpstr>Izravan upis i dodatni bodovi</vt:lpstr>
      <vt:lpstr>PowerPointova prezentacija</vt:lpstr>
      <vt:lpstr>Sportska natjecanja</vt:lpstr>
      <vt:lpstr>Posebni elementi vrednovanja</vt:lpstr>
      <vt:lpstr>PowerPointova prezentacija</vt:lpstr>
      <vt:lpstr>Kandidati s teškoćama u razvoju</vt:lpstr>
      <vt:lpstr>Obrtničke škole</vt:lpstr>
      <vt:lpstr>Prijave u sustav</vt:lpstr>
      <vt:lpstr>Podatci za prijavu</vt:lpstr>
      <vt:lpstr>PowerPointova prezentacija</vt:lpstr>
      <vt:lpstr>PowerPointova prezentacija</vt:lpstr>
      <vt:lpstr>PowerPointova prezentacija</vt:lpstr>
      <vt:lpstr>Pitanja, pomoć, savjeti…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Upisi 2015.</dc:title>
  <dc:creator>Maja laptop</dc:creator>
  <cp:lastModifiedBy>Maja laptop</cp:lastModifiedBy>
  <cp:revision>15</cp:revision>
  <dcterms:created xsi:type="dcterms:W3CDTF">2015-05-08T06:12:33Z</dcterms:created>
  <dcterms:modified xsi:type="dcterms:W3CDTF">2015-05-08T15:07:35Z</dcterms:modified>
</cp:coreProperties>
</file>